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2" r:id="rId6"/>
    <p:sldId id="261" r:id="rId7"/>
    <p:sldId id="264" r:id="rId8"/>
    <p:sldId id="265" r:id="rId9"/>
    <p:sldId id="266" r:id="rId10"/>
    <p:sldId id="271" r:id="rId11"/>
    <p:sldId id="267" r:id="rId12"/>
    <p:sldId id="269" r:id="rId13"/>
    <p:sldId id="270" r:id="rId14"/>
    <p:sldId id="25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4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9293-2638-4BFC-89E3-7E45DC5BDC7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4C31-C465-4819-9BB3-8DE87155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video" Target="https://www.youtube.com/embed/t8XMeocLflc" TargetMode="Externa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966" y="1259633"/>
            <a:ext cx="5984033" cy="2250330"/>
          </a:xfrm>
        </p:spPr>
        <p:txBody>
          <a:bodyPr/>
          <a:lstStyle/>
          <a:p>
            <a:r>
              <a:rPr lang="en-US" dirty="0"/>
              <a:t>CONNECTICUT STATE GRANGE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4504" y="3610946"/>
            <a:ext cx="6223496" cy="1646853"/>
          </a:xfrm>
        </p:spPr>
        <p:txBody>
          <a:bodyPr/>
          <a:lstStyle/>
          <a:p>
            <a:r>
              <a:rPr lang="en-US" dirty="0"/>
              <a:t>POMONA REDISTRICTING</a:t>
            </a:r>
          </a:p>
          <a:p>
            <a:endParaRPr lang="en-US" dirty="0"/>
          </a:p>
          <a:p>
            <a:r>
              <a:rPr lang="en-US" dirty="0"/>
              <a:t>July 9,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8" y="541174"/>
            <a:ext cx="3299106" cy="52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 to be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Once </a:t>
            </a:r>
            <a:r>
              <a:rPr lang="en-US" dirty="0"/>
              <a:t>notified that the check is received and deposited in “State Grange Holding Fund” account close out checking account.</a:t>
            </a:r>
          </a:p>
          <a:p>
            <a:pPr lvl="0"/>
            <a:r>
              <a:rPr lang="en-US" dirty="0"/>
              <a:t>Turn over all regalia, scarves, implements and Pomona Manuals to State Grange Headquarters with a list of transferred properties</a:t>
            </a:r>
          </a:p>
          <a:p>
            <a:pPr lvl="0"/>
            <a:r>
              <a:rPr lang="en-US" dirty="0"/>
              <a:t>Decide on a Subordinate Grange to act as a Custodian Grange for other Pomona owned property.  A list of stored property should be sent to State Office.</a:t>
            </a:r>
          </a:p>
          <a:p>
            <a:pPr lvl="0"/>
            <a:r>
              <a:rPr lang="en-US" dirty="0" smtClean="0"/>
              <a:t>Notify </a:t>
            </a:r>
            <a:r>
              <a:rPr lang="en-US" dirty="0"/>
              <a:t>State Master that all above completed and turn in Charter (must be completed by 10/31/2017)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27" y="276449"/>
            <a:ext cx="126198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582" y="365125"/>
            <a:ext cx="95042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Steps needed to establish the New Pomona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582" y="1579417"/>
            <a:ext cx="9504218" cy="459754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Steps needed to establish the New Pomona</a:t>
            </a:r>
          </a:p>
          <a:p>
            <a:pPr lvl="0"/>
            <a:r>
              <a:rPr lang="en-US" dirty="0"/>
              <a:t>Mentors will be assigned to each New Pomona by the State Grange Executive Committee</a:t>
            </a:r>
          </a:p>
          <a:p>
            <a:pPr lvl="0"/>
            <a:r>
              <a:rPr lang="en-US" dirty="0"/>
              <a:t>Each Subordinate Grange will provide a list of their Pomona Members to the State Grange including mailing address</a:t>
            </a:r>
          </a:p>
          <a:p>
            <a:pPr lvl="0"/>
            <a:r>
              <a:rPr lang="en-US" dirty="0"/>
              <a:t>Mentors will call a meeting of the Pomona Members of the Subordinate Granges located in the New Pomona’s jurisdiction</a:t>
            </a:r>
          </a:p>
          <a:p>
            <a:pPr lvl="0"/>
            <a:r>
              <a:rPr lang="en-US" dirty="0"/>
              <a:t>At the meeting the following will be addressed</a:t>
            </a:r>
          </a:p>
          <a:p>
            <a:pPr lvl="0"/>
            <a:r>
              <a:rPr lang="en-US" dirty="0"/>
              <a:t>Appoint acting Secretary to take notes</a:t>
            </a:r>
          </a:p>
          <a:p>
            <a:pPr lvl="0"/>
            <a:r>
              <a:rPr lang="en-US" dirty="0"/>
              <a:t>Method of drafting By-Laws (i.e. setting up committee or delegates from each Subordinate Grange)</a:t>
            </a:r>
          </a:p>
          <a:p>
            <a:pPr lvl="0"/>
            <a:r>
              <a:rPr lang="en-US" dirty="0"/>
              <a:t>Suggested Names for each Pomona (to be voted on at Organization Meeting)</a:t>
            </a:r>
          </a:p>
          <a:p>
            <a:pPr lvl="0"/>
            <a:r>
              <a:rPr lang="en-US" dirty="0"/>
              <a:t>Establish date of Organization Meeting</a:t>
            </a:r>
          </a:p>
          <a:p>
            <a:pPr lvl="0"/>
            <a:r>
              <a:rPr lang="en-US" dirty="0"/>
              <a:t>State Grange organize regalia </a:t>
            </a:r>
            <a:r>
              <a:rPr lang="en-US" dirty="0" err="1"/>
              <a:t>etal</a:t>
            </a:r>
            <a:r>
              <a:rPr lang="en-US" dirty="0"/>
              <a:t> for each new Pomona</a:t>
            </a:r>
          </a:p>
          <a:p>
            <a:pPr lvl="0"/>
            <a:r>
              <a:rPr lang="en-US" dirty="0"/>
              <a:t>By Law working group prepares Draft By-Laws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1" y="172540"/>
            <a:ext cx="126198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0456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Steps needed to establish the New Pomona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2646" y="100597"/>
            <a:ext cx="1261981" cy="2024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2891" y="2243941"/>
            <a:ext cx="9563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Called to order by mentor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Following shall be order of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Appoint acting Secretary to take minutes of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Report of By-Law Committee or Representative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Adopt By-Laws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Determine procedure for election of Officers and appoint necessary officers for elections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Election of Officer (handled by Mentor)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Vote on New Pomona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 </a:t>
            </a:r>
            <a:r>
              <a:rPr lang="en-US" dirty="0"/>
              <a:t>Officers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other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Adopt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28927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845" y="365125"/>
            <a:ext cx="9923319" cy="1325563"/>
          </a:xfrm>
        </p:spPr>
        <p:txBody>
          <a:bodyPr/>
          <a:lstStyle/>
          <a:p>
            <a:r>
              <a:rPr lang="en-US" dirty="0"/>
              <a:t>Steps needed to establish the New Pomona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825625"/>
            <a:ext cx="9732818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Mentors work with State Master to complete all the necessary paperwork to organize the new </a:t>
            </a:r>
            <a:r>
              <a:rPr lang="en-US" dirty="0" err="1"/>
              <a:t>Pomonas</a:t>
            </a:r>
            <a:r>
              <a:rPr lang="en-US" dirty="0"/>
              <a:t> and submit to National</a:t>
            </a:r>
          </a:p>
          <a:p>
            <a:pPr lvl="0"/>
            <a:r>
              <a:rPr lang="en-US" dirty="0"/>
              <a:t>New Pomona Granges </a:t>
            </a:r>
          </a:p>
          <a:p>
            <a:pPr lvl="0"/>
            <a:r>
              <a:rPr lang="en-US" dirty="0"/>
              <a:t>Set up new corporation with the Secretary of State</a:t>
            </a:r>
          </a:p>
          <a:p>
            <a:pPr lvl="0"/>
            <a:r>
              <a:rPr lang="en-US" dirty="0"/>
              <a:t>Set up new non-profit and receive new taxpayer id number from IRS</a:t>
            </a:r>
          </a:p>
          <a:p>
            <a:pPr lvl="0"/>
            <a:r>
              <a:rPr lang="en-US" dirty="0"/>
              <a:t>Establish new bank accounts for transfer of funds from “State Grange Holding Funds”</a:t>
            </a:r>
          </a:p>
          <a:p>
            <a:pPr lvl="0"/>
            <a:r>
              <a:rPr lang="en-US" dirty="0"/>
              <a:t>All necessary costs for the 3 above items will be paid by State Grange from Pomona’s portion of “State Grange Holding Fund”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sz="3900" dirty="0" smtClean="0"/>
              <a:t>State </a:t>
            </a:r>
            <a:r>
              <a:rPr lang="en-US" sz="3900" dirty="0"/>
              <a:t>Master presents Charters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9" y="99803"/>
            <a:ext cx="126198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495" y="340592"/>
            <a:ext cx="10515600" cy="1325563"/>
          </a:xfrm>
        </p:spPr>
        <p:txBody>
          <a:bodyPr/>
          <a:lstStyle/>
          <a:p>
            <a:r>
              <a:rPr lang="en-US" dirty="0"/>
              <a:t>Frequently Asked </a:t>
            </a:r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8601" y="2020890"/>
            <a:ext cx="3593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Q.   What will happen with our money?</a:t>
            </a:r>
          </a:p>
          <a:p>
            <a:pPr marL="342900" indent="-342900">
              <a:buAutoNum type="alphaUcPeriod"/>
            </a:pPr>
            <a:r>
              <a:rPr lang="en-US" dirty="0"/>
              <a:t>Your money is YOUR money!   100% of the funds that will be held by the state Grange will go to your new Pomona, as long as there are NO outstanding debts owed by your Pomona.  </a:t>
            </a:r>
          </a:p>
          <a:p>
            <a:r>
              <a:rPr lang="en-US" dirty="0"/>
              <a:t>Example:  If all of the Granges in your Pomona are in the new Pomona, the New Pomona will receive 100% of the those funds.  If 50% goes into one Pomona and 50% goes into another then your funds will be divided evenly to each Pomona.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10" y="0"/>
            <a:ext cx="1261981" cy="2024047"/>
          </a:xfrm>
          <a:prstGeom prst="rect">
            <a:avLst/>
          </a:prstGeom>
        </p:spPr>
      </p:pic>
      <p:pic>
        <p:nvPicPr>
          <p:cNvPr id="7" name="t8XMeocLfl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76457" y="2173380"/>
            <a:ext cx="6554511" cy="3686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21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608" y="365125"/>
            <a:ext cx="9078191" cy="1325563"/>
          </a:xfrm>
        </p:spPr>
        <p:txBody>
          <a:bodyPr/>
          <a:lstStyle/>
          <a:p>
            <a:r>
              <a:rPr lang="en-US" dirty="0" smtClean="0"/>
              <a:t>Pomona Jurisdictions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972" y="1846407"/>
            <a:ext cx="5839691" cy="1291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46" y="255667"/>
            <a:ext cx="1261981" cy="2024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67" y="1480705"/>
            <a:ext cx="7209542" cy="39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47" y="286410"/>
            <a:ext cx="1263446" cy="202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164" y="365126"/>
            <a:ext cx="8797636" cy="1266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sz="8800" dirty="0" smtClean="0"/>
              <a:t>VALUES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endParaRPr lang="en-US" sz="3600" dirty="0" smtClean="0"/>
          </a:p>
          <a:p>
            <a:pPr lvl="6"/>
            <a:r>
              <a:rPr lang="en-US" sz="3600" dirty="0" smtClean="0"/>
              <a:t>COMMUNITY</a:t>
            </a:r>
          </a:p>
          <a:p>
            <a:pPr lvl="6"/>
            <a:r>
              <a:rPr lang="en-US" sz="3600" dirty="0" smtClean="0"/>
              <a:t>CHARITY</a:t>
            </a:r>
          </a:p>
          <a:p>
            <a:pPr lvl="6"/>
            <a:r>
              <a:rPr lang="en-US" sz="3600" dirty="0" smtClean="0"/>
              <a:t>CITIZENSHIP</a:t>
            </a:r>
          </a:p>
          <a:p>
            <a:pPr lvl="6"/>
            <a:r>
              <a:rPr lang="en-US" sz="3600" dirty="0" smtClean="0"/>
              <a:t>HONOR</a:t>
            </a:r>
          </a:p>
          <a:p>
            <a:pPr lvl="6"/>
            <a:r>
              <a:rPr lang="en-US" sz="3600" dirty="0" smtClean="0"/>
              <a:t>INTEGRITY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7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918" y="365125"/>
            <a:ext cx="8059882" cy="1325563"/>
          </a:xfrm>
        </p:spPr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173" y="1825625"/>
            <a:ext cx="4811496" cy="481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7" y="162149"/>
            <a:ext cx="126198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416" y="365125"/>
            <a:ext cx="8025384" cy="1325563"/>
          </a:xfrm>
        </p:spPr>
        <p:txBody>
          <a:bodyPr/>
          <a:lstStyle/>
          <a:p>
            <a:r>
              <a:rPr lang="en-US" dirty="0"/>
              <a:t>New Jurisdictions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7" y="162149"/>
            <a:ext cx="1261981" cy="202404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72" y="1413164"/>
            <a:ext cx="7903387" cy="5113956"/>
          </a:xfrm>
        </p:spPr>
      </p:pic>
    </p:spTree>
    <p:extLst>
      <p:ext uri="{BB962C8B-B14F-4D97-AF65-F5344CB8AC3E}">
        <p14:creationId xmlns:p14="http://schemas.microsoft.com/office/powerpoint/2010/main" val="15745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88" y="1459353"/>
            <a:ext cx="6575738" cy="525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088" y="365125"/>
            <a:ext cx="7636348" cy="1088771"/>
          </a:xfrm>
        </p:spPr>
        <p:txBody>
          <a:bodyPr/>
          <a:lstStyle/>
          <a:p>
            <a:r>
              <a:rPr lang="en-US" smtClean="0"/>
              <a:t>New </a:t>
            </a:r>
            <a:r>
              <a:rPr lang="en-US" dirty="0" smtClean="0"/>
              <a:t>Jurisdictions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195"/>
            <a:ext cx="10515600" cy="452633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dirty="0" smtClean="0"/>
              <a:t>        </a:t>
            </a:r>
            <a:r>
              <a:rPr lang="en-US" sz="6200" dirty="0" smtClean="0"/>
              <a:t>Pomona </a:t>
            </a:r>
            <a:r>
              <a:rPr lang="en-US" sz="6200" dirty="0"/>
              <a:t>A</a:t>
            </a:r>
            <a:r>
              <a:rPr lang="en-US" sz="4900" dirty="0"/>
              <a:t>	</a:t>
            </a:r>
          </a:p>
          <a:p>
            <a:r>
              <a:rPr lang="en-US" sz="4900" dirty="0" smtClean="0"/>
              <a:t>5</a:t>
            </a:r>
            <a:r>
              <a:rPr lang="en-US" sz="4900" dirty="0"/>
              <a:t>	Granby</a:t>
            </a:r>
          </a:p>
          <a:p>
            <a:r>
              <a:rPr lang="en-US" sz="4900" dirty="0"/>
              <a:t>34	</a:t>
            </a:r>
            <a:r>
              <a:rPr lang="en-US" sz="4900" dirty="0" err="1"/>
              <a:t>Cawasa</a:t>
            </a:r>
            <a:endParaRPr lang="en-US" sz="4900" dirty="0"/>
          </a:p>
          <a:p>
            <a:r>
              <a:rPr lang="en-US" sz="4900" dirty="0"/>
              <a:t>48	</a:t>
            </a:r>
            <a:r>
              <a:rPr lang="en-US" sz="4900" dirty="0" err="1"/>
              <a:t>Whigville</a:t>
            </a:r>
            <a:endParaRPr lang="en-US" sz="4900" dirty="0"/>
          </a:p>
          <a:p>
            <a:r>
              <a:rPr lang="en-US" sz="4900" dirty="0"/>
              <a:t>62	Eureka</a:t>
            </a:r>
          </a:p>
          <a:p>
            <a:r>
              <a:rPr lang="en-US" sz="4900" dirty="0"/>
              <a:t>74	Winchester</a:t>
            </a:r>
          </a:p>
          <a:p>
            <a:r>
              <a:rPr lang="en-US" sz="4900" dirty="0"/>
              <a:t>100	</a:t>
            </a:r>
            <a:r>
              <a:rPr lang="en-US" sz="4900" dirty="0" err="1"/>
              <a:t>Taghannuck</a:t>
            </a:r>
            <a:endParaRPr lang="en-US" sz="4900" dirty="0"/>
          </a:p>
          <a:p>
            <a:r>
              <a:rPr lang="en-US" sz="4900" dirty="0"/>
              <a:t>107	Litchfield</a:t>
            </a:r>
          </a:p>
          <a:p>
            <a:r>
              <a:rPr lang="en-US" sz="4900" dirty="0"/>
              <a:t>118	Beacon</a:t>
            </a:r>
          </a:p>
          <a:p>
            <a:r>
              <a:rPr lang="en-US" sz="4900" dirty="0"/>
              <a:t>121	Bethlehem</a:t>
            </a:r>
          </a:p>
          <a:p>
            <a:r>
              <a:rPr lang="en-US" sz="4900" dirty="0"/>
              <a:t>151	Enfield</a:t>
            </a:r>
          </a:p>
          <a:p>
            <a:r>
              <a:rPr lang="en-US" sz="4900" dirty="0"/>
              <a:t>153	</a:t>
            </a:r>
            <a:r>
              <a:rPr lang="en-US" sz="4900" dirty="0" err="1"/>
              <a:t>Bridgwater</a:t>
            </a:r>
            <a:endParaRPr lang="en-US" sz="4900" dirty="0"/>
          </a:p>
          <a:p>
            <a:r>
              <a:rPr lang="en-US" sz="4900" dirty="0"/>
              <a:t>169	Riverton</a:t>
            </a:r>
          </a:p>
          <a:p>
            <a:r>
              <a:rPr lang="en-US" sz="4900" dirty="0"/>
              <a:t>173	Wolcott</a:t>
            </a:r>
          </a:p>
          <a:p>
            <a:r>
              <a:rPr lang="en-US" sz="4900" dirty="0"/>
              <a:t>197	Simsbury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7" y="162149"/>
            <a:ext cx="1261981" cy="2024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862" y="2613938"/>
            <a:ext cx="727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A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7" y="1519682"/>
            <a:ext cx="6575738" cy="525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496" y="365125"/>
            <a:ext cx="6924304" cy="1325563"/>
          </a:xfrm>
        </p:spPr>
        <p:txBody>
          <a:bodyPr/>
          <a:lstStyle/>
          <a:p>
            <a:r>
              <a:rPr lang="en-US" dirty="0"/>
              <a:t>New Jurisdictions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7" y="224494"/>
            <a:ext cx="1261981" cy="2024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091" y="2248541"/>
            <a:ext cx="2861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Pomona B</a:t>
            </a:r>
          </a:p>
          <a:p>
            <a:r>
              <a:rPr lang="en-US" dirty="0" smtClean="0"/>
              <a:t>15</a:t>
            </a:r>
            <a:r>
              <a:rPr lang="en-US" dirty="0"/>
              <a:t>	Redding</a:t>
            </a:r>
          </a:p>
          <a:p>
            <a:r>
              <a:rPr lang="en-US" dirty="0"/>
              <a:t>23	Cheshire</a:t>
            </a:r>
          </a:p>
          <a:p>
            <a:r>
              <a:rPr lang="en-US" dirty="0"/>
              <a:t>25	Southington</a:t>
            </a:r>
          </a:p>
          <a:p>
            <a:r>
              <a:rPr lang="en-US" dirty="0"/>
              <a:t>29	Meriden</a:t>
            </a:r>
          </a:p>
          <a:p>
            <a:r>
              <a:rPr lang="en-US" dirty="0"/>
              <a:t>33	Wallingford</a:t>
            </a:r>
          </a:p>
          <a:p>
            <a:r>
              <a:rPr lang="en-US" dirty="0"/>
              <a:t>92	Harmony</a:t>
            </a:r>
          </a:p>
          <a:p>
            <a:r>
              <a:rPr lang="en-US" dirty="0"/>
              <a:t>103	Beacon Valley</a:t>
            </a:r>
          </a:p>
          <a:p>
            <a:r>
              <a:rPr lang="en-US" dirty="0"/>
              <a:t>124	Higganum</a:t>
            </a:r>
          </a:p>
          <a:p>
            <a:r>
              <a:rPr lang="en-US" dirty="0"/>
              <a:t>133	Greenfield Hill</a:t>
            </a:r>
          </a:p>
          <a:p>
            <a:r>
              <a:rPr lang="en-US" dirty="0"/>
              <a:t>144	Prospect</a:t>
            </a:r>
          </a:p>
          <a:p>
            <a:r>
              <a:rPr lang="en-US" dirty="0"/>
              <a:t>146	Norfield</a:t>
            </a:r>
          </a:p>
          <a:p>
            <a:r>
              <a:rPr lang="en-US" dirty="0"/>
              <a:t>147	Lyme</a:t>
            </a:r>
          </a:p>
          <a:p>
            <a:r>
              <a:rPr lang="en-US" dirty="0"/>
              <a:t>152	Cannon</a:t>
            </a:r>
          </a:p>
          <a:p>
            <a:r>
              <a:rPr lang="en-US" dirty="0"/>
              <a:t>182	Hemlock</a:t>
            </a:r>
          </a:p>
          <a:p>
            <a:r>
              <a:rPr lang="en-US" dirty="0"/>
              <a:t>194	Oxford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1378" y="4230347"/>
            <a:ext cx="779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B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630" y="365125"/>
            <a:ext cx="6556169" cy="1325563"/>
          </a:xfrm>
        </p:spPr>
        <p:txBody>
          <a:bodyPr/>
          <a:lstStyle/>
          <a:p>
            <a:r>
              <a:rPr lang="en-US" dirty="0"/>
              <a:t>New Jurisdictions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7" y="162149"/>
            <a:ext cx="1261981" cy="2024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073" y="2186196"/>
            <a:ext cx="381060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Pomona C	</a:t>
            </a:r>
          </a:p>
          <a:p>
            <a:r>
              <a:rPr lang="en-US" sz="1600" dirty="0" smtClean="0"/>
              <a:t>1</a:t>
            </a:r>
            <a:r>
              <a:rPr lang="en-US" sz="1600" dirty="0"/>
              <a:t>	Stafford</a:t>
            </a:r>
          </a:p>
          <a:p>
            <a:r>
              <a:rPr lang="en-US" sz="1600" dirty="0"/>
              <a:t>26	Glastonbury</a:t>
            </a:r>
          </a:p>
          <a:p>
            <a:r>
              <a:rPr lang="en-US" sz="1600" dirty="0"/>
              <a:t>31	Manchester</a:t>
            </a:r>
          </a:p>
          <a:p>
            <a:r>
              <a:rPr lang="en-US" sz="1600" dirty="0"/>
              <a:t>40	</a:t>
            </a:r>
            <a:r>
              <a:rPr lang="en-US" sz="1600" dirty="0" err="1"/>
              <a:t>Senexet</a:t>
            </a:r>
            <a:endParaRPr lang="en-US" sz="1600" dirty="0"/>
          </a:p>
          <a:p>
            <a:r>
              <a:rPr lang="en-US" sz="1600" dirty="0"/>
              <a:t>52	Vernon</a:t>
            </a:r>
          </a:p>
          <a:p>
            <a:r>
              <a:rPr lang="en-US" sz="1600" dirty="0"/>
              <a:t>75	Coventry</a:t>
            </a:r>
          </a:p>
          <a:p>
            <a:r>
              <a:rPr lang="en-US" sz="1600" dirty="0"/>
              <a:t>78	Colchester</a:t>
            </a:r>
          </a:p>
          <a:p>
            <a:r>
              <a:rPr lang="en-US" sz="1600" dirty="0"/>
              <a:t>87	</a:t>
            </a:r>
            <a:r>
              <a:rPr lang="en-US" sz="1600" dirty="0" err="1"/>
              <a:t>Hillstown</a:t>
            </a:r>
            <a:endParaRPr lang="en-US" sz="1600" dirty="0"/>
          </a:p>
          <a:p>
            <a:r>
              <a:rPr lang="en-US" sz="1600" dirty="0"/>
              <a:t>89	Ekonk Community</a:t>
            </a:r>
          </a:p>
          <a:p>
            <a:r>
              <a:rPr lang="en-US" sz="1600" dirty="0"/>
              <a:t>90	Ashford</a:t>
            </a:r>
          </a:p>
          <a:p>
            <a:r>
              <a:rPr lang="en-US" sz="1600" dirty="0"/>
              <a:t>96	</a:t>
            </a:r>
            <a:r>
              <a:rPr lang="en-US" sz="1600" dirty="0" err="1"/>
              <a:t>Pachaug</a:t>
            </a:r>
            <a:endParaRPr lang="en-US" sz="1600" dirty="0"/>
          </a:p>
          <a:p>
            <a:r>
              <a:rPr lang="en-US" sz="1600" dirty="0"/>
              <a:t>110	Preston City</a:t>
            </a:r>
          </a:p>
          <a:p>
            <a:r>
              <a:rPr lang="en-US" sz="1600" dirty="0"/>
              <a:t>112	Killingly</a:t>
            </a:r>
          </a:p>
          <a:p>
            <a:r>
              <a:rPr lang="en-US" sz="1600" dirty="0"/>
              <a:t>138	North Stonington Community</a:t>
            </a:r>
          </a:p>
          <a:p>
            <a:r>
              <a:rPr lang="en-US" sz="1600" dirty="0"/>
              <a:t>168	Stonington</a:t>
            </a:r>
          </a:p>
          <a:p>
            <a:r>
              <a:rPr lang="en-US" sz="1600" dirty="0"/>
              <a:t>172	Norwich</a:t>
            </a:r>
          </a:p>
          <a:p>
            <a:r>
              <a:rPr lang="en-US" sz="1600" dirty="0"/>
              <a:t>180	Echo</a:t>
            </a:r>
          </a:p>
          <a:p>
            <a:r>
              <a:rPr lang="en-US" sz="1600" dirty="0"/>
              <a:t>213	Groton Community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90" y="1554352"/>
            <a:ext cx="6575738" cy="525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6201" y="3248025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026" y="365125"/>
            <a:ext cx="8641773" cy="1325563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2873"/>
            <a:ext cx="10515600" cy="39740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Mentors have been assigned to each Pomona by the State Grange Executive Committee:</a:t>
            </a:r>
          </a:p>
          <a:p>
            <a:pPr marL="0" indent="0">
              <a:buNone/>
            </a:pPr>
            <a:r>
              <a:rPr lang="en-US" u="sng" dirty="0" smtClean="0"/>
              <a:t>Pomona A</a:t>
            </a:r>
            <a:r>
              <a:rPr lang="en-US" dirty="0" smtClean="0"/>
              <a:t> 			</a:t>
            </a:r>
            <a:r>
              <a:rPr lang="en-US" u="sng" dirty="0" smtClean="0"/>
              <a:t>Pomona B</a:t>
            </a:r>
            <a:r>
              <a:rPr lang="en-US" dirty="0" smtClean="0"/>
              <a:t>			</a:t>
            </a:r>
            <a:r>
              <a:rPr lang="en-US" u="sng" dirty="0" smtClean="0"/>
              <a:t>Pomona C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dirty="0" smtClean="0"/>
              <a:t>Ruel Miller			Noel Miller			George Russell</a:t>
            </a:r>
          </a:p>
          <a:p>
            <a:pPr marL="0" indent="0">
              <a:buNone/>
            </a:pPr>
            <a:r>
              <a:rPr lang="en-US" dirty="0" smtClean="0"/>
              <a:t>Jody Cameron		Jeff Barnes			Bob Sendewicz</a:t>
            </a:r>
          </a:p>
          <a:p>
            <a:pPr marL="0" indent="0">
              <a:buNone/>
            </a:pPr>
            <a:r>
              <a:rPr lang="en-US" dirty="0" smtClean="0"/>
              <a:t>Gordon Gibson		Todd Gelineau		Phil Prelli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18" y="15882"/>
            <a:ext cx="126198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 to be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Steps Current </a:t>
            </a:r>
            <a:r>
              <a:rPr lang="en-US" dirty="0" smtClean="0"/>
              <a:t>Pomona's </a:t>
            </a:r>
            <a:r>
              <a:rPr lang="en-US" dirty="0"/>
              <a:t>need to do before surrendering Charter</a:t>
            </a:r>
          </a:p>
          <a:p>
            <a:pPr lvl="1"/>
            <a:r>
              <a:rPr lang="en-US" dirty="0"/>
              <a:t>Close out all assets and turn over to State Grange for interim accounting</a:t>
            </a:r>
          </a:p>
          <a:p>
            <a:pPr lvl="1"/>
            <a:r>
              <a:rPr lang="en-US" dirty="0"/>
              <a:t>Cash in all CDs and Savings accounts and deposit money in checking account</a:t>
            </a:r>
          </a:p>
          <a:p>
            <a:pPr lvl="1"/>
            <a:r>
              <a:rPr lang="en-US" dirty="0"/>
              <a:t>Surrender all shares of stocks or bonds (options}</a:t>
            </a:r>
          </a:p>
          <a:p>
            <a:pPr lvl="1"/>
            <a:r>
              <a:rPr lang="en-US" dirty="0"/>
              <a:t>Sell all shares and deposit money received in checking account (will be an expense to broker to sell)</a:t>
            </a:r>
          </a:p>
          <a:p>
            <a:pPr lvl="1"/>
            <a:r>
              <a:rPr lang="en-US" dirty="0"/>
              <a:t>Discuss with State Grange Executive Committee the possibility of transferring the stocks or Bonds to State Grange for an agreed on value and then deposit amount received in checking account</a:t>
            </a:r>
          </a:p>
          <a:p>
            <a:pPr lvl="0"/>
            <a:r>
              <a:rPr lang="en-US" dirty="0"/>
              <a:t>After all assets above transferred to checking account</a:t>
            </a:r>
          </a:p>
          <a:p>
            <a:pPr lvl="1"/>
            <a:r>
              <a:rPr lang="en-US" dirty="0"/>
              <a:t>Ensure all outstanding bills are paid an checks cleared</a:t>
            </a:r>
          </a:p>
          <a:p>
            <a:pPr lvl="1"/>
            <a:r>
              <a:rPr lang="en-US" dirty="0"/>
              <a:t>Pomona Executive Committee audits the books and fill out a final Executive Committee </a:t>
            </a:r>
            <a:r>
              <a:rPr lang="en-US" dirty="0" smtClean="0"/>
              <a:t>Report, 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Audit </a:t>
            </a:r>
            <a:r>
              <a:rPr lang="en-US" dirty="0" smtClean="0"/>
              <a:t>complete, Send </a:t>
            </a:r>
            <a:r>
              <a:rPr lang="en-US" dirty="0"/>
              <a:t>check for full amount of the checking account to State Grange Secretary accompanied by the signed Executive Committee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27" y="276449"/>
            <a:ext cx="126198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703</Words>
  <Application>Microsoft Macintosh PowerPoint</Application>
  <PresentationFormat>Widescreen</PresentationFormat>
  <Paragraphs>131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CONNECTICUT STATE GRANGE</vt:lpstr>
      <vt:lpstr>  VALUES</vt:lpstr>
      <vt:lpstr>Where do we start?</vt:lpstr>
      <vt:lpstr>New Jurisdictions</vt:lpstr>
      <vt:lpstr>New Jurisdictions</vt:lpstr>
      <vt:lpstr>New Jurisdictions</vt:lpstr>
      <vt:lpstr>New Jurisdictions</vt:lpstr>
      <vt:lpstr>HOW?</vt:lpstr>
      <vt:lpstr>The Steps to be taken</vt:lpstr>
      <vt:lpstr>The Steps to be taken</vt:lpstr>
      <vt:lpstr>Steps needed to establish the New Pomona</vt:lpstr>
      <vt:lpstr>Steps needed to establish the New Pomona</vt:lpstr>
      <vt:lpstr>Steps needed to establish the New Pomona</vt:lpstr>
      <vt:lpstr>Frequently Asked Question:</vt:lpstr>
      <vt:lpstr>Pomona Jurisdictions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Cameron</dc:creator>
  <cp:lastModifiedBy>Terri Fassio</cp:lastModifiedBy>
  <cp:revision>21</cp:revision>
  <dcterms:created xsi:type="dcterms:W3CDTF">2017-06-28T12:35:11Z</dcterms:created>
  <dcterms:modified xsi:type="dcterms:W3CDTF">2017-07-11T08:26:39Z</dcterms:modified>
</cp:coreProperties>
</file>